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4"/>
  </p:notesMasterIdLst>
  <p:handoutMasterIdLst>
    <p:handoutMasterId r:id="rId15"/>
  </p:handoutMasterIdLst>
  <p:sldIdLst>
    <p:sldId id="283" r:id="rId2"/>
    <p:sldId id="264" r:id="rId3"/>
    <p:sldId id="291" r:id="rId4"/>
    <p:sldId id="343" r:id="rId5"/>
    <p:sldId id="334" r:id="rId6"/>
    <p:sldId id="339" r:id="rId7"/>
    <p:sldId id="337" r:id="rId8"/>
    <p:sldId id="341" r:id="rId9"/>
    <p:sldId id="342" r:id="rId10"/>
    <p:sldId id="335" r:id="rId11"/>
    <p:sldId id="319" r:id="rId12"/>
    <p:sldId id="344" r:id="rId13"/>
  </p:sldIdLst>
  <p:sldSz cx="9144000" cy="6858000" type="screen4x3"/>
  <p:notesSz cx="6742113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5C4B22"/>
    <a:srgbClr val="9D8039"/>
    <a:srgbClr val="009999"/>
    <a:srgbClr val="BBDF07"/>
    <a:srgbClr val="3399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6410" autoAdjust="0"/>
  </p:normalViewPr>
  <p:slideViewPr>
    <p:cSldViewPr snapToObjects="1">
      <p:cViewPr varScale="1">
        <p:scale>
          <a:sx n="85" d="100"/>
          <a:sy n="85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531" y="0"/>
            <a:ext cx="2921582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30"/>
            <a:ext cx="2921582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531" y="9379030"/>
            <a:ext cx="2921582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34" charset="-127"/>
              </a:defRPr>
            </a:lvl1pPr>
          </a:lstStyle>
          <a:p>
            <a:pPr>
              <a:defRPr/>
            </a:pPr>
            <a:fld id="{0FC24D12-29F6-4D68-8E03-D14D1DA1DA82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37917848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8412F12E-E2C1-4ADE-8041-C03C0A1D018F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9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87FA6F7F-5B2A-4473-81DC-35B85244F2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058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A6F7F-5B2A-4473-81DC-35B85244F26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072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714"/>
          <p:cNvSpPr>
            <a:spLocks noChangeArrowheads="1"/>
          </p:cNvSpPr>
          <p:nvPr/>
        </p:nvSpPr>
        <p:spPr bwMode="invGray">
          <a:xfrm>
            <a:off x="1458913" y="0"/>
            <a:ext cx="6858000" cy="68580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50000">
                <a:srgbClr val="339966"/>
              </a:gs>
              <a:gs pos="100000">
                <a:srgbClr val="3399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" name="AutoShape 2713"/>
          <p:cNvSpPr>
            <a:spLocks noChangeArrowheads="1"/>
          </p:cNvSpPr>
          <p:nvPr/>
        </p:nvSpPr>
        <p:spPr bwMode="auto">
          <a:xfrm>
            <a:off x="871538" y="0"/>
            <a:ext cx="6858000" cy="68580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Rectangle 2561"/>
          <p:cNvSpPr>
            <a:spLocks noChangeArrowheads="1"/>
          </p:cNvSpPr>
          <p:nvPr/>
        </p:nvSpPr>
        <p:spPr bwMode="invGray">
          <a:xfrm>
            <a:off x="0" y="0"/>
            <a:ext cx="274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" name="AutoShape 2556"/>
          <p:cNvSpPr>
            <a:spLocks noChangeArrowheads="1"/>
          </p:cNvSpPr>
          <p:nvPr/>
        </p:nvSpPr>
        <p:spPr bwMode="ltGray">
          <a:xfrm>
            <a:off x="685800" y="0"/>
            <a:ext cx="6858000" cy="68580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5C4B22"/>
              </a:gs>
              <a:gs pos="50000">
                <a:schemeClr val="folHlink"/>
              </a:gs>
              <a:gs pos="100000">
                <a:srgbClr val="5C4B2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AutoShape 2557"/>
          <p:cNvSpPr>
            <a:spLocks noChangeArrowheads="1"/>
          </p:cNvSpPr>
          <p:nvPr/>
        </p:nvSpPr>
        <p:spPr bwMode="gray">
          <a:xfrm>
            <a:off x="0" y="0"/>
            <a:ext cx="6858000" cy="685800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>
              <a:ea typeface="굴림" pitchFamily="34" charset="-127"/>
            </a:endParaRPr>
          </a:p>
        </p:txBody>
      </p:sp>
      <p:sp>
        <p:nvSpPr>
          <p:cNvPr id="8" name="Text Box 2560"/>
          <p:cNvSpPr txBox="1">
            <a:spLocks noChangeArrowheads="1"/>
          </p:cNvSpPr>
          <p:nvPr/>
        </p:nvSpPr>
        <p:spPr bwMode="auto">
          <a:xfrm>
            <a:off x="533400" y="15240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1400" b="1" dirty="0">
                <a:solidFill>
                  <a:srgbClr val="9D8039"/>
                </a:solidFill>
                <a:latin typeface="Verdana" pitchFamily="34" charset="0"/>
                <a:ea typeface="굴림" pitchFamily="34" charset="-127"/>
              </a:rPr>
              <a:t>Add Your Company Slogan</a:t>
            </a:r>
          </a:p>
        </p:txBody>
      </p:sp>
      <p:sp>
        <p:nvSpPr>
          <p:cNvPr id="9" name="Oval 2667"/>
          <p:cNvSpPr>
            <a:spLocks noChangeArrowheads="1"/>
          </p:cNvSpPr>
          <p:nvPr/>
        </p:nvSpPr>
        <p:spPr bwMode="gray">
          <a:xfrm>
            <a:off x="584200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" name="Oval 2669"/>
          <p:cNvSpPr>
            <a:spLocks noChangeArrowheads="1"/>
          </p:cNvSpPr>
          <p:nvPr/>
        </p:nvSpPr>
        <p:spPr bwMode="gray">
          <a:xfrm>
            <a:off x="1069975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" name="Oval 2670"/>
          <p:cNvSpPr>
            <a:spLocks noChangeArrowheads="1"/>
          </p:cNvSpPr>
          <p:nvPr/>
        </p:nvSpPr>
        <p:spPr bwMode="gray">
          <a:xfrm>
            <a:off x="1533525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2" name="Oval 2671"/>
          <p:cNvSpPr>
            <a:spLocks noChangeArrowheads="1"/>
          </p:cNvSpPr>
          <p:nvPr/>
        </p:nvSpPr>
        <p:spPr bwMode="gray">
          <a:xfrm>
            <a:off x="2019300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Oval 2672"/>
          <p:cNvSpPr>
            <a:spLocks noChangeArrowheads="1"/>
          </p:cNvSpPr>
          <p:nvPr/>
        </p:nvSpPr>
        <p:spPr bwMode="gray">
          <a:xfrm>
            <a:off x="2493963" y="1905000"/>
            <a:ext cx="195262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4" name="Oval 2673"/>
          <p:cNvSpPr>
            <a:spLocks noChangeArrowheads="1"/>
          </p:cNvSpPr>
          <p:nvPr/>
        </p:nvSpPr>
        <p:spPr bwMode="gray">
          <a:xfrm>
            <a:off x="2990850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5" name="Oval 2674"/>
          <p:cNvSpPr>
            <a:spLocks noChangeArrowheads="1"/>
          </p:cNvSpPr>
          <p:nvPr/>
        </p:nvSpPr>
        <p:spPr bwMode="gray">
          <a:xfrm>
            <a:off x="3465513" y="1905000"/>
            <a:ext cx="195262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6" name="Oval 2675"/>
          <p:cNvSpPr>
            <a:spLocks noChangeArrowheads="1"/>
          </p:cNvSpPr>
          <p:nvPr/>
        </p:nvSpPr>
        <p:spPr bwMode="gray">
          <a:xfrm>
            <a:off x="3914775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" name="Oval 2705"/>
          <p:cNvSpPr>
            <a:spLocks noChangeArrowheads="1"/>
          </p:cNvSpPr>
          <p:nvPr/>
        </p:nvSpPr>
        <p:spPr bwMode="gray">
          <a:xfrm>
            <a:off x="4318000" y="1905000"/>
            <a:ext cx="195263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8" name="Oval 2706"/>
          <p:cNvSpPr>
            <a:spLocks noChangeArrowheads="1"/>
          </p:cNvSpPr>
          <p:nvPr/>
        </p:nvSpPr>
        <p:spPr bwMode="gray">
          <a:xfrm>
            <a:off x="4732338" y="1905000"/>
            <a:ext cx="195262" cy="1952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9" name="Oval 2707"/>
          <p:cNvSpPr>
            <a:spLocks noChangeArrowheads="1"/>
          </p:cNvSpPr>
          <p:nvPr/>
        </p:nvSpPr>
        <p:spPr bwMode="gray">
          <a:xfrm>
            <a:off x="5189538" y="1905000"/>
            <a:ext cx="195262" cy="195263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grpSp>
        <p:nvGrpSpPr>
          <p:cNvPr id="20" name="Group 2728"/>
          <p:cNvGrpSpPr>
            <a:grpSpLocks/>
          </p:cNvGrpSpPr>
          <p:nvPr/>
        </p:nvGrpSpPr>
        <p:grpSpPr bwMode="auto">
          <a:xfrm>
            <a:off x="6362700" y="3994150"/>
            <a:ext cx="2792413" cy="2689225"/>
            <a:chOff x="743" y="928"/>
            <a:chExt cx="2617" cy="3056"/>
          </a:xfrm>
        </p:grpSpPr>
        <p:sp>
          <p:nvSpPr>
            <p:cNvPr id="21" name="AutoShape 2729"/>
            <p:cNvSpPr>
              <a:spLocks noChangeArrowheads="1"/>
            </p:cNvSpPr>
            <p:nvPr userDrawn="1"/>
          </p:nvSpPr>
          <p:spPr bwMode="gray">
            <a:xfrm>
              <a:off x="743" y="928"/>
              <a:ext cx="1488" cy="1440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AutoShape 2730"/>
            <p:cNvSpPr>
              <a:spLocks noChangeArrowheads="1"/>
            </p:cNvSpPr>
            <p:nvPr userDrawn="1"/>
          </p:nvSpPr>
          <p:spPr bwMode="gray">
            <a:xfrm>
              <a:off x="743" y="2209"/>
              <a:ext cx="1488" cy="1440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AutoShape 2731"/>
            <p:cNvSpPr>
              <a:spLocks noChangeArrowheads="1"/>
            </p:cNvSpPr>
            <p:nvPr userDrawn="1"/>
          </p:nvSpPr>
          <p:spPr bwMode="gray">
            <a:xfrm>
              <a:off x="1872" y="1247"/>
              <a:ext cx="1488" cy="1441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AutoShape 2732"/>
            <p:cNvSpPr>
              <a:spLocks noChangeArrowheads="1"/>
            </p:cNvSpPr>
            <p:nvPr userDrawn="1"/>
          </p:nvSpPr>
          <p:spPr bwMode="gray">
            <a:xfrm>
              <a:off x="1872" y="2544"/>
              <a:ext cx="1488" cy="1440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3848" name="Rectangle 536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457200" y="2184400"/>
            <a:ext cx="5638800" cy="1874838"/>
          </a:xfrm>
        </p:spPr>
        <p:txBody>
          <a:bodyPr anchor="t"/>
          <a:lstStyle>
            <a:lvl1pPr>
              <a:lnSpc>
                <a:spcPct val="80000"/>
              </a:lnSpc>
              <a:defRPr sz="5800">
                <a:ea typeface="굴림" pitchFamily="34" charset="-127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25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0400" y="6629400"/>
            <a:ext cx="2895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3425" y="177800"/>
            <a:ext cx="1984375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28713" y="177800"/>
            <a:ext cx="5802312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 flipH="1">
            <a:off x="228600" y="762000"/>
            <a:ext cx="8153400" cy="0"/>
          </a:xfrm>
          <a:prstGeom prst="line">
            <a:avLst/>
          </a:prstGeom>
          <a:noFill/>
          <a:ln w="9525">
            <a:solidFill>
              <a:srgbClr val="002B5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82550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755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51388-2197-4026-9A6E-157017A8F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94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28713" y="1219200"/>
            <a:ext cx="38925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73663" y="1219200"/>
            <a:ext cx="389413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8" name="AutoShape 270"/>
          <p:cNvSpPr>
            <a:spLocks noChangeArrowheads="1"/>
          </p:cNvSpPr>
          <p:nvPr/>
        </p:nvSpPr>
        <p:spPr bwMode="ltGray">
          <a:xfrm>
            <a:off x="-12700" y="-1588"/>
            <a:ext cx="6858000" cy="6858001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5C4B22"/>
              </a:gs>
              <a:gs pos="50000">
                <a:schemeClr val="folHlink"/>
              </a:gs>
              <a:gs pos="100000">
                <a:srgbClr val="5C4B2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grpSp>
        <p:nvGrpSpPr>
          <p:cNvPr id="1027" name="Group 274"/>
          <p:cNvGrpSpPr>
            <a:grpSpLocks/>
          </p:cNvGrpSpPr>
          <p:nvPr/>
        </p:nvGrpSpPr>
        <p:grpSpPr bwMode="auto">
          <a:xfrm>
            <a:off x="317500" y="-14288"/>
            <a:ext cx="8826500" cy="6877051"/>
            <a:chOff x="200" y="-9"/>
            <a:chExt cx="5560" cy="4332"/>
          </a:xfrm>
        </p:grpSpPr>
        <p:sp>
          <p:nvSpPr>
            <p:cNvPr id="12555" name="Rectangle 267"/>
            <p:cNvSpPr>
              <a:spLocks noChangeArrowheads="1"/>
            </p:cNvSpPr>
            <p:nvPr userDrawn="1"/>
          </p:nvSpPr>
          <p:spPr bwMode="white">
            <a:xfrm>
              <a:off x="2496" y="-8"/>
              <a:ext cx="3264" cy="43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60" name="AutoShape 272"/>
            <p:cNvSpPr>
              <a:spLocks noChangeArrowheads="1"/>
            </p:cNvSpPr>
            <p:nvPr userDrawn="1"/>
          </p:nvSpPr>
          <p:spPr bwMode="ltGray">
            <a:xfrm>
              <a:off x="200" y="-9"/>
              <a:ext cx="4320" cy="4332"/>
            </a:xfrm>
            <a:prstGeom prst="octagon">
              <a:avLst>
                <a:gd name="adj" fmla="val 30764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8713" y="1219200"/>
            <a:ext cx="79390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en-US" altLang="ko-KR" smtClean="0"/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2084388" y="177800"/>
            <a:ext cx="6907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Образец заголовка</a:t>
            </a:r>
            <a:endParaRPr lang="en-US" altLang="ko-KR" smtClean="0"/>
          </a:p>
        </p:txBody>
      </p:sp>
      <p:grpSp>
        <p:nvGrpSpPr>
          <p:cNvPr id="1030" name="Group 291"/>
          <p:cNvGrpSpPr>
            <a:grpSpLocks/>
          </p:cNvGrpSpPr>
          <p:nvPr/>
        </p:nvGrpSpPr>
        <p:grpSpPr bwMode="auto">
          <a:xfrm>
            <a:off x="-4763" y="177800"/>
            <a:ext cx="1192213" cy="481013"/>
            <a:chOff x="77" y="112"/>
            <a:chExt cx="751" cy="303"/>
          </a:xfrm>
        </p:grpSpPr>
        <p:grpSp>
          <p:nvGrpSpPr>
            <p:cNvPr id="1035" name="Group 284"/>
            <p:cNvGrpSpPr>
              <a:grpSpLocks/>
            </p:cNvGrpSpPr>
            <p:nvPr userDrawn="1"/>
          </p:nvGrpSpPr>
          <p:grpSpPr bwMode="auto">
            <a:xfrm>
              <a:off x="352" y="112"/>
              <a:ext cx="476" cy="296"/>
              <a:chOff x="99" y="100"/>
              <a:chExt cx="685" cy="426"/>
            </a:xfrm>
          </p:grpSpPr>
          <p:sp>
            <p:nvSpPr>
              <p:cNvPr id="12564" name="AutoShape 276"/>
              <p:cNvSpPr>
                <a:spLocks noChangeArrowheads="1"/>
              </p:cNvSpPr>
              <p:nvPr userDrawn="1"/>
            </p:nvSpPr>
            <p:spPr bwMode="auto">
              <a:xfrm>
                <a:off x="172" y="112"/>
                <a:ext cx="612" cy="410"/>
              </a:xfrm>
              <a:prstGeom prst="chevron">
                <a:avLst>
                  <a:gd name="adj" fmla="val 37500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565" name="AutoShape 277"/>
              <p:cNvSpPr>
                <a:spLocks noChangeArrowheads="1"/>
              </p:cNvSpPr>
              <p:nvPr userDrawn="1"/>
            </p:nvSpPr>
            <p:spPr bwMode="auto">
              <a:xfrm>
                <a:off x="99" y="100"/>
                <a:ext cx="612" cy="426"/>
              </a:xfrm>
              <a:prstGeom prst="chevron">
                <a:avLst>
                  <a:gd name="adj" fmla="val 35915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6" name="Group 283"/>
            <p:cNvGrpSpPr>
              <a:grpSpLocks/>
            </p:cNvGrpSpPr>
            <p:nvPr userDrawn="1"/>
          </p:nvGrpSpPr>
          <p:grpSpPr bwMode="auto">
            <a:xfrm>
              <a:off x="216" y="112"/>
              <a:ext cx="476" cy="295"/>
              <a:chOff x="99" y="3788"/>
              <a:chExt cx="685" cy="425"/>
            </a:xfrm>
          </p:grpSpPr>
          <p:sp>
            <p:nvSpPr>
              <p:cNvPr id="12568" name="AutoShape 280"/>
              <p:cNvSpPr>
                <a:spLocks noChangeArrowheads="1"/>
              </p:cNvSpPr>
              <p:nvPr userDrawn="1"/>
            </p:nvSpPr>
            <p:spPr bwMode="auto">
              <a:xfrm>
                <a:off x="172" y="3792"/>
                <a:ext cx="612" cy="409"/>
              </a:xfrm>
              <a:prstGeom prst="chevron">
                <a:avLst>
                  <a:gd name="adj" fmla="val 37500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569" name="AutoShape 281"/>
              <p:cNvSpPr>
                <a:spLocks noChangeArrowheads="1"/>
              </p:cNvSpPr>
              <p:nvPr userDrawn="1"/>
            </p:nvSpPr>
            <p:spPr bwMode="auto">
              <a:xfrm>
                <a:off x="99" y="3788"/>
                <a:ext cx="612" cy="425"/>
              </a:xfrm>
              <a:prstGeom prst="chevron">
                <a:avLst>
                  <a:gd name="adj" fmla="val 36000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7" name="Group 288"/>
            <p:cNvGrpSpPr>
              <a:grpSpLocks/>
            </p:cNvGrpSpPr>
            <p:nvPr userDrawn="1"/>
          </p:nvGrpSpPr>
          <p:grpSpPr bwMode="auto">
            <a:xfrm>
              <a:off x="77" y="120"/>
              <a:ext cx="476" cy="295"/>
              <a:chOff x="99" y="3788"/>
              <a:chExt cx="685" cy="425"/>
            </a:xfrm>
          </p:grpSpPr>
          <p:sp>
            <p:nvSpPr>
              <p:cNvPr id="12577" name="AutoShape 289"/>
              <p:cNvSpPr>
                <a:spLocks noChangeArrowheads="1"/>
              </p:cNvSpPr>
              <p:nvPr userDrawn="1"/>
            </p:nvSpPr>
            <p:spPr bwMode="auto">
              <a:xfrm>
                <a:off x="172" y="3792"/>
                <a:ext cx="612" cy="409"/>
              </a:xfrm>
              <a:prstGeom prst="chevron">
                <a:avLst>
                  <a:gd name="adj" fmla="val 37500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578" name="AutoShape 290"/>
              <p:cNvSpPr>
                <a:spLocks noChangeArrowheads="1"/>
              </p:cNvSpPr>
              <p:nvPr userDrawn="1"/>
            </p:nvSpPr>
            <p:spPr bwMode="auto">
              <a:xfrm>
                <a:off x="99" y="3788"/>
                <a:ext cx="612" cy="425"/>
              </a:xfrm>
              <a:prstGeom prst="chevron">
                <a:avLst>
                  <a:gd name="adj" fmla="val 36000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1031" name="Group 297"/>
          <p:cNvGrpSpPr>
            <a:grpSpLocks/>
          </p:cNvGrpSpPr>
          <p:nvPr/>
        </p:nvGrpSpPr>
        <p:grpSpPr bwMode="auto">
          <a:xfrm>
            <a:off x="431800" y="5013325"/>
            <a:ext cx="1766888" cy="1514475"/>
            <a:chOff x="169" y="-32"/>
            <a:chExt cx="1271" cy="1089"/>
          </a:xfrm>
        </p:grpSpPr>
        <p:sp>
          <p:nvSpPr>
            <p:cNvPr id="12586" name="AutoShape 298"/>
            <p:cNvSpPr>
              <a:spLocks noChangeArrowheads="1"/>
            </p:cNvSpPr>
            <p:nvPr userDrawn="1"/>
          </p:nvSpPr>
          <p:spPr bwMode="gray">
            <a:xfrm>
              <a:off x="169" y="-32"/>
              <a:ext cx="723" cy="57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87" name="AutoShape 299"/>
            <p:cNvSpPr>
              <a:spLocks noChangeArrowheads="1"/>
            </p:cNvSpPr>
            <p:nvPr userDrawn="1"/>
          </p:nvSpPr>
          <p:spPr bwMode="gray">
            <a:xfrm>
              <a:off x="169" y="481"/>
              <a:ext cx="723" cy="57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88" name="AutoShape 300"/>
            <p:cNvSpPr>
              <a:spLocks noChangeArrowheads="1"/>
            </p:cNvSpPr>
            <p:nvPr userDrawn="1"/>
          </p:nvSpPr>
          <p:spPr bwMode="gray">
            <a:xfrm>
              <a:off x="717" y="96"/>
              <a:ext cx="723" cy="578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3" r:id="rId12"/>
    <p:sldLayoutId id="2147483694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D8039"/>
        </a:buClr>
        <a:buSzPct val="11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ramtech.su" TargetMode="External"/><Relationship Id="rId2" Type="http://schemas.openxmlformats.org/officeDocument/2006/relationships/hyperlink" Target="http://www.ramoiltech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21" Type="http://schemas.openxmlformats.org/officeDocument/2006/relationships/image" Target="../media/image1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jpeg"/><Relationship Id="rId7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1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-972616" y="2656448"/>
            <a:ext cx="8784976" cy="1752600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“RAM” LLC and its</a:t>
            </a:r>
            <a:endParaRPr lang="ko-KR" altLang="en-US" sz="3600" b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algn="ctr">
              <a:buNone/>
            </a:pPr>
            <a:r>
              <a:rPr lang="en-US" sz="2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-Diamond Chrome (NDC) cover technology </a:t>
            </a:r>
            <a:endParaRPr lang="ko-KR" altLang="en-US" sz="2500" b="0" dirty="0" smtClean="0">
              <a:solidFill>
                <a:srgbClr val="0070C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85720" y="1571612"/>
            <a:ext cx="3500462" cy="2651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 descr="RAM_logo_ora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2519100" cy="14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357694"/>
            <a:ext cx="1928826" cy="20109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27200" y="332656"/>
            <a:ext cx="74168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None/>
            </a:pPr>
            <a:endParaRPr lang="ko-KR" altLang="en-US" sz="2800" dirty="0">
              <a:solidFill>
                <a:schemeClr val="tx2">
                  <a:lumMod val="50000"/>
                </a:schemeClr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70716" y="750788"/>
            <a:ext cx="7777163" cy="661988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ko-KR" sz="2400" b="1" dirty="0">
                <a:solidFill>
                  <a:schemeClr val="tx2"/>
                </a:solidFill>
                <a:latin typeface="+mj-lt"/>
                <a:ea typeface="굴림" pitchFamily="34" charset="-127"/>
                <a:cs typeface="+mj-cs"/>
              </a:rPr>
              <a:t>6</a:t>
            </a:r>
            <a:r>
              <a:rPr lang="en-US" altLang="ko-KR" sz="2400" b="1" dirty="0" smtClean="0">
                <a:solidFill>
                  <a:schemeClr val="tx2"/>
                </a:solidFill>
                <a:latin typeface="+mj-lt"/>
                <a:ea typeface="굴림" pitchFamily="34" charset="-127"/>
                <a:cs typeface="+mj-cs"/>
              </a:rPr>
              <a:t> key benefits for the customers who use NDC</a:t>
            </a:r>
            <a:endParaRPr lang="ru-RU" altLang="ko-KR" sz="2400" b="1" dirty="0">
              <a:solidFill>
                <a:schemeClr val="tx2"/>
              </a:solidFill>
              <a:latin typeface="+mj-lt"/>
              <a:ea typeface="굴림" pitchFamily="34" charset="-127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1" y="1340768"/>
            <a:ext cx="824828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>
              <a:solidFill>
                <a:srgbClr val="335A8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335A8F"/>
                </a:solidFill>
                <a:cs typeface="Times New Roman" panose="02020603050405020304" pitchFamily="18" charset="0"/>
              </a:rPr>
              <a:t>1) Warranty cost reduction due to longer life of such elements as valves, valve cams, engine pistons and rings, bearings, transmission elements, gears, pinions and </a:t>
            </a:r>
            <a:r>
              <a:rPr lang="en-US" sz="1600" dirty="0" err="1" smtClean="0">
                <a:solidFill>
                  <a:srgbClr val="335A8F"/>
                </a:solidFill>
                <a:cs typeface="Times New Roman" panose="02020603050405020304" pitchFamily="18" charset="0"/>
              </a:rPr>
              <a:t>etc</a:t>
            </a:r>
            <a:r>
              <a:rPr lang="en-US" sz="1600" dirty="0" smtClean="0">
                <a:solidFill>
                  <a:srgbClr val="335A8F"/>
                </a:solidFill>
                <a:cs typeface="Times New Roman" panose="02020603050405020304" pitchFamily="18" charset="0"/>
              </a:rPr>
              <a:t> (for automotive industry)</a:t>
            </a:r>
          </a:p>
          <a:p>
            <a:pPr>
              <a:defRPr/>
            </a:pPr>
            <a:r>
              <a:rPr lang="en-US" sz="1600" dirty="0" smtClean="0">
                <a:solidFill>
                  <a:srgbClr val="335A8F"/>
                </a:solidFill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335A8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335A8F"/>
                </a:solidFill>
                <a:cs typeface="Times New Roman" panose="02020603050405020304" pitchFamily="18" charset="0"/>
              </a:rPr>
              <a:t>2) Longer life of elements which work in heavy duty conditions (</a:t>
            </a:r>
            <a:r>
              <a:rPr lang="en-US" sz="1600" dirty="0" err="1" smtClean="0">
                <a:solidFill>
                  <a:srgbClr val="335A8F"/>
                </a:solidFill>
                <a:cs typeface="Times New Roman" panose="02020603050405020304" pitchFamily="18" charset="0"/>
              </a:rPr>
              <a:t>e.g</a:t>
            </a:r>
            <a:r>
              <a:rPr lang="en-US" sz="1600" dirty="0" smtClean="0">
                <a:solidFill>
                  <a:srgbClr val="335A8F"/>
                </a:solidFill>
                <a:cs typeface="Times New Roman" panose="02020603050405020304" pitchFamily="18" charset="0"/>
              </a:rPr>
              <a:t> industrial pumps, forging)</a:t>
            </a:r>
          </a:p>
          <a:p>
            <a:pPr>
              <a:defRPr/>
            </a:pPr>
            <a:endParaRPr lang="ru-RU" sz="1600" dirty="0">
              <a:solidFill>
                <a:srgbClr val="335A8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335A8F"/>
                </a:solidFill>
                <a:cs typeface="Times New Roman" panose="02020603050405020304" pitchFamily="18" charset="0"/>
              </a:rPr>
              <a:t>3) Ability to repair machine parts worn surfaces instead of replacing the whole assembly</a:t>
            </a:r>
          </a:p>
          <a:p>
            <a:pPr>
              <a:defRPr/>
            </a:pPr>
            <a:endParaRPr lang="en-US" sz="1600" dirty="0" smtClean="0">
              <a:solidFill>
                <a:srgbClr val="335A8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335A8F"/>
                </a:solidFill>
                <a:cs typeface="Times New Roman" panose="02020603050405020304" pitchFamily="18" charset="0"/>
              </a:rPr>
              <a:t>4) Decreased service interval</a:t>
            </a:r>
          </a:p>
          <a:p>
            <a:pPr>
              <a:defRPr/>
            </a:pPr>
            <a:endParaRPr lang="en-US" sz="1600" dirty="0" smtClean="0">
              <a:solidFill>
                <a:srgbClr val="335A8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335A8F"/>
                </a:solidFill>
                <a:cs typeface="Times New Roman" panose="02020603050405020304" pitchFamily="18" charset="0"/>
              </a:rPr>
              <a:t>5</a:t>
            </a:r>
            <a:r>
              <a:rPr lang="en-US" sz="1600" dirty="0" smtClean="0">
                <a:solidFill>
                  <a:srgbClr val="335A8F"/>
                </a:solidFill>
                <a:cs typeface="Times New Roman" panose="02020603050405020304" pitchFamily="18" charset="0"/>
              </a:rPr>
              <a:t>) Possibility to design new type of machines and production equipment with increased productivity and durability</a:t>
            </a:r>
          </a:p>
          <a:p>
            <a:pPr>
              <a:defRPr/>
            </a:pPr>
            <a:r>
              <a:rPr lang="en-US" sz="1600" dirty="0" smtClean="0">
                <a:solidFill>
                  <a:srgbClr val="335A8F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1600" dirty="0">
                <a:solidFill>
                  <a:srgbClr val="335A8F"/>
                </a:solidFill>
                <a:cs typeface="Times New Roman" panose="02020603050405020304" pitchFamily="18" charset="0"/>
              </a:rPr>
              <a:t>6</a:t>
            </a:r>
            <a:r>
              <a:rPr lang="en-US" sz="1600" dirty="0" smtClean="0">
                <a:solidFill>
                  <a:srgbClr val="335A8F"/>
                </a:solidFill>
                <a:cs typeface="Times New Roman" panose="02020603050405020304" pitchFamily="18" charset="0"/>
              </a:rPr>
              <a:t>) Easy implementation of NDC technology at the already existing galvanizing line (minimum investment-maximum output)  </a:t>
            </a:r>
          </a:p>
          <a:p>
            <a:pPr>
              <a:defRPr/>
            </a:pPr>
            <a:endParaRPr lang="en-US" sz="1400" dirty="0" smtClean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RAM_logo_ora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71414"/>
            <a:ext cx="8514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189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519336"/>
            <a:ext cx="5669822" cy="533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en-US" altLang="ko-KR" sz="2400" kern="1200" dirty="0" smtClean="0">
                <a:solidFill>
                  <a:schemeClr val="tx2"/>
                </a:solidFill>
                <a:latin typeface="+mj-lt"/>
                <a:ea typeface="굴림" pitchFamily="34" charset="-127"/>
                <a:cs typeface="+mj-cs"/>
              </a:rPr>
              <a:t>What “RAM” LLC offers today:</a:t>
            </a:r>
            <a:endParaRPr lang="ru-RU" altLang="ko-KR" sz="2400" kern="1200" dirty="0" smtClean="0">
              <a:solidFill>
                <a:schemeClr val="tx2"/>
              </a:solidFill>
              <a:latin typeface="+mj-lt"/>
              <a:ea typeface="굴림" pitchFamily="34" charset="-127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1269" y="1064925"/>
            <a:ext cx="7956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0"/>
              </a:spcAft>
              <a:buAutoNum type="arabicParenR"/>
              <a:tabLst>
                <a:tab pos="914400" algn="l"/>
              </a:tabLst>
            </a:pPr>
            <a:r>
              <a:rPr lang="en-US" dirty="0" smtClean="0">
                <a:cs typeface="Times New Roman" panose="02020603050405020304" pitchFamily="18" charset="0"/>
              </a:rPr>
              <a:t>Application of </a:t>
            </a:r>
            <a:r>
              <a:rPr lang="en-ZA" dirty="0">
                <a:cs typeface="Times New Roman" panose="02020603050405020304" pitchFamily="18" charset="0"/>
              </a:rPr>
              <a:t>high-wear-resistant coating </a:t>
            </a:r>
            <a:r>
              <a:rPr lang="en-US" dirty="0">
                <a:cs typeface="Times New Roman" panose="02020603050405020304" pitchFamily="18" charset="0"/>
              </a:rPr>
              <a:t>«Diamond-cluster coating</a:t>
            </a:r>
            <a:r>
              <a:rPr lang="en-US" dirty="0" smtClean="0">
                <a:cs typeface="Times New Roman" panose="02020603050405020304" pitchFamily="18" charset="0"/>
              </a:rPr>
              <a:t>» (NDC) according to the customer’s requirements</a:t>
            </a:r>
          </a:p>
          <a:p>
            <a:pPr marL="800100" lvl="1" indent="-342900">
              <a:spcAft>
                <a:spcPts val="0"/>
              </a:spcAft>
              <a:buFontTx/>
              <a:buAutoNum type="arabicParenR"/>
              <a:tabLst>
                <a:tab pos="914400" algn="l"/>
              </a:tabLst>
            </a:pPr>
            <a:r>
              <a:rPr lang="en-ZA" dirty="0">
                <a:cs typeface="Times New Roman" panose="02020603050405020304" pitchFamily="18" charset="0"/>
              </a:rPr>
              <a:t>Development and implementation of prospective technologies, materials and tools in mechanical engineering, oil production, oil transportation and storage, ecology and environmental protection</a:t>
            </a:r>
            <a:r>
              <a:rPr lang="en-ZA" dirty="0" smtClean="0"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spcAft>
                <a:spcPts val="0"/>
              </a:spcAft>
              <a:buFontTx/>
              <a:buAutoNum type="arabicParenR"/>
              <a:tabLst>
                <a:tab pos="914400" algn="l"/>
              </a:tabLst>
            </a:pPr>
            <a:r>
              <a:rPr lang="en-ZA" dirty="0">
                <a:cs typeface="Times New Roman" panose="02020603050405020304" pitchFamily="18" charset="0"/>
              </a:rPr>
              <a:t>Conduction of scientific researches, design, pilot-plan, calculation and experimental works in development of new equipment and advanced technology</a:t>
            </a:r>
            <a:r>
              <a:rPr lang="en-ZA" dirty="0" smtClean="0"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spcAft>
                <a:spcPts val="0"/>
              </a:spcAft>
              <a:buFontTx/>
              <a:buAutoNum type="arabicParenR"/>
              <a:tabLst>
                <a:tab pos="914400" algn="l"/>
              </a:tabLst>
            </a:pPr>
            <a:r>
              <a:rPr lang="en-ZA" dirty="0">
                <a:cs typeface="Times New Roman" panose="02020603050405020304" pitchFamily="18" charset="0"/>
              </a:rPr>
              <a:t>Establishment of engineering, technical and production base to ensure implementation of obtained scientific results</a:t>
            </a:r>
            <a:r>
              <a:rPr lang="en-ZA" dirty="0" smtClean="0"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spcAft>
                <a:spcPts val="0"/>
              </a:spcAft>
              <a:buFontTx/>
              <a:buAutoNum type="arabicParenR"/>
              <a:tabLst>
                <a:tab pos="914400" algn="l"/>
              </a:tabLst>
            </a:pPr>
            <a:r>
              <a:rPr lang="en-ZA" dirty="0">
                <a:cs typeface="Times New Roman" panose="02020603050405020304" pitchFamily="18" charset="0"/>
              </a:rPr>
              <a:t>Implementation of design solutions and prototype models of our developments based on licensed rights</a:t>
            </a:r>
            <a:r>
              <a:rPr lang="en-ZA" dirty="0" smtClean="0"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Aft>
                <a:spcPts val="0"/>
              </a:spcAft>
              <a:buFontTx/>
              <a:buAutoNum type="arabicParenR"/>
              <a:tabLst>
                <a:tab pos="914400" algn="l"/>
              </a:tabLs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Polymeric composite materials with ultra-high heat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conductivity</a:t>
            </a:r>
          </a:p>
          <a:p>
            <a:pPr marL="800100" lvl="1" indent="-342900">
              <a:spcAft>
                <a:spcPts val="0"/>
              </a:spcAft>
              <a:buFontTx/>
              <a:buAutoNum type="arabicParenR"/>
              <a:tabLst>
                <a:tab pos="914400" algn="l"/>
              </a:tabLs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Full and standard warranty for all the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</a:p>
          <a:p>
            <a:pPr marL="800100" lvl="1" indent="-342900">
              <a:spcAft>
                <a:spcPts val="0"/>
              </a:spcAft>
              <a:buFontTx/>
              <a:buAutoNum type="arabicParenR"/>
              <a:tabLst>
                <a:tab pos="914400" algn="l"/>
              </a:tabLs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Technical Support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Customer Care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  <a:tabLst>
                <a:tab pos="914400" algn="l"/>
              </a:tabLst>
            </a:pP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RAM_logo_ora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71414"/>
            <a:ext cx="8514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6940" y="500042"/>
            <a:ext cx="4605340" cy="533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en-US" altLang="ko-KR" sz="2400" kern="1200" dirty="0" smtClean="0">
                <a:solidFill>
                  <a:schemeClr val="tx2"/>
                </a:solidFill>
                <a:latin typeface="+mj-lt"/>
                <a:ea typeface="굴림" pitchFamily="34" charset="-127"/>
                <a:cs typeface="+mj-cs"/>
              </a:rPr>
              <a:t>Contact Information</a:t>
            </a:r>
            <a:endParaRPr lang="ru-RU" altLang="ko-KR" sz="2400" kern="1200" dirty="0" smtClean="0">
              <a:solidFill>
                <a:schemeClr val="tx2"/>
              </a:solidFill>
              <a:latin typeface="+mj-lt"/>
              <a:ea typeface="굴림" pitchFamily="34" charset="-127"/>
              <a:cs typeface="+mj-cs"/>
            </a:endParaRP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2286000" y="3429000"/>
            <a:ext cx="385763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“RAM” LLC</a:t>
            </a:r>
            <a:endParaRPr lang="ru-RU" sz="2400" b="1" dirty="0"/>
          </a:p>
          <a:p>
            <a:pPr algn="ctr"/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141090 Russia, Moscow region, </a:t>
            </a:r>
            <a:r>
              <a:rPr lang="en-US" dirty="0" err="1" smtClean="0">
                <a:solidFill>
                  <a:schemeClr val="tx2"/>
                </a:solidFill>
              </a:rPr>
              <a:t>Korolev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Yubileyniy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Pionerskaya</a:t>
            </a:r>
            <a:r>
              <a:rPr lang="en-US" dirty="0" smtClean="0">
                <a:solidFill>
                  <a:schemeClr val="tx2"/>
                </a:solidFill>
              </a:rPr>
              <a:t>, 1/4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tel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r>
              <a:rPr lang="en-US" dirty="0" smtClean="0">
                <a:solidFill>
                  <a:schemeClr val="tx2"/>
                </a:solidFill>
              </a:rPr>
              <a:t>+7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(495) 544 27 27.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Web: </a:t>
            </a:r>
            <a:r>
              <a:rPr lang="ru-RU" dirty="0">
                <a:solidFill>
                  <a:schemeClr val="tx2"/>
                </a:solidFill>
                <a:hlinkClick r:id="rId2"/>
              </a:rPr>
              <a:t>http</a:t>
            </a:r>
            <a:r>
              <a:rPr lang="ru-RU" dirty="0" smtClean="0">
                <a:solidFill>
                  <a:schemeClr val="tx2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www.ramoiltech.com</a:t>
            </a:r>
            <a:r>
              <a:rPr lang="ru-RU" dirty="0" smtClean="0">
                <a:solidFill>
                  <a:schemeClr val="tx2"/>
                </a:solidFill>
                <a:hlinkClick r:id="rId2"/>
              </a:rPr>
              <a:t>/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E-mail: </a:t>
            </a:r>
            <a:r>
              <a:rPr lang="en-US" i="1" dirty="0">
                <a:hlinkClick r:id="rId3"/>
              </a:rPr>
              <a:t>mail@ramtech.su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4341" name="Picture 14" descr="RAM_logo_ora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818803"/>
            <a:ext cx="2198849" cy="129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1800979"/>
            <a:ext cx="1840830" cy="1299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6143636" y="5170986"/>
            <a:ext cx="3462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Chairman of board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Eugene V. </a:t>
            </a:r>
            <a:r>
              <a:rPr lang="en-US" dirty="0" err="1" smtClean="0">
                <a:solidFill>
                  <a:schemeClr val="tx2"/>
                </a:solidFill>
              </a:rPr>
              <a:t>Ryzhov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1968" y="1739271"/>
            <a:ext cx="1871260" cy="295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598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3"/>
          <p:cNvSpPr>
            <a:spLocks noChangeArrowheads="1"/>
          </p:cNvSpPr>
          <p:nvPr/>
        </p:nvSpPr>
        <p:spPr bwMode="gray">
          <a:xfrm>
            <a:off x="2786050" y="4643446"/>
            <a:ext cx="5929354" cy="60483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h="95250"/>
            <a:bevelB w="25400" h="95250"/>
          </a:sp3d>
        </p:spPr>
        <p:txBody>
          <a:bodyPr wrap="none" anchor="ctr"/>
          <a:lstStyle/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RAM has developed equipment for accelerated life test of slide valves and</a:t>
            </a: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deep-well pumping equipment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.</a:t>
            </a:r>
            <a:endParaRPr lang="ko-KR" altLang="en-US" sz="1400" b="1" dirty="0">
              <a:solidFill>
                <a:schemeClr val="bg1">
                  <a:lumMod val="95000"/>
                </a:schemeClr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4098" name="Rectangle 5"/>
          <p:cNvSpPr>
            <a:spLocks noChangeAspect="1" noChangeArrowheads="1"/>
          </p:cNvSpPr>
          <p:nvPr/>
        </p:nvSpPr>
        <p:spPr bwMode="gray">
          <a:xfrm>
            <a:off x="2786050" y="2143116"/>
            <a:ext cx="5929354" cy="82706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h="95250"/>
            <a:bevelB w="25400" h="95250"/>
          </a:sp3d>
        </p:spPr>
        <p:txBody>
          <a:bodyPr wrap="none" anchor="ctr"/>
          <a:lstStyle/>
          <a:p>
            <a:pPr lvl="0"/>
            <a:endParaRPr lang="ru-RU" sz="1200" b="1" dirty="0" smtClean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  <a:p>
            <a:pPr lvl="0"/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Nano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-diamond chroming (NDC) technique has been developed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in cooperation with the specialists</a:t>
            </a:r>
          </a:p>
          <a:p>
            <a:pPr lvl="0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of EKA OJSC. The technique allows covering units and details with chrome coat which</a:t>
            </a:r>
          </a:p>
          <a:p>
            <a:pPr lvl="0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improves their  durability as compared to the existing analogues.</a:t>
            </a:r>
            <a:endParaRPr lang="ru-RU" sz="1200" b="1" dirty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  <a:p>
            <a:endParaRPr lang="ko-KR" altLang="en-US" sz="1200" b="1" dirty="0">
              <a:solidFill>
                <a:schemeClr val="bg1">
                  <a:lumMod val="95000"/>
                </a:schemeClr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457436" y="142852"/>
            <a:ext cx="7043654" cy="609600"/>
          </a:xfrm>
        </p:spPr>
        <p:txBody>
          <a:bodyPr/>
          <a:lstStyle/>
          <a:p>
            <a:pPr algn="ctr" eaLnBrk="1" hangingPunct="1"/>
            <a:r>
              <a:rPr lang="en-US" altLang="ko-KR" sz="2400" dirty="0" smtClean="0">
                <a:ea typeface="굴림" pitchFamily="34" charset="-127"/>
              </a:rPr>
              <a:t>Facts about “RAM” LLC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gray">
          <a:xfrm>
            <a:off x="838136" y="2173304"/>
            <a:ext cx="1733600" cy="7842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63500" dir="2212194">
              <a:schemeClr val="hlink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By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2006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4103" name="Rectangle 17"/>
          <p:cNvSpPr>
            <a:spLocks noChangeArrowheads="1"/>
          </p:cNvSpPr>
          <p:nvPr/>
        </p:nvSpPr>
        <p:spPr bwMode="gray">
          <a:xfrm>
            <a:off x="2786050" y="3138186"/>
            <a:ext cx="5929354" cy="61534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h="95250"/>
            <a:bevelB w="25400" h="95250"/>
          </a:sp3d>
        </p:spPr>
        <p:txBody>
          <a:bodyPr wrap="none" anchor="ctr"/>
          <a:lstStyle/>
          <a:p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RAM  has developed and mastered manufacturing of slide valves for domestic and imported</a:t>
            </a:r>
            <a:endParaRPr lang="ru-RU" sz="1100" b="1" dirty="0" smtClean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  <a:p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oil extracting pumps. These slide valves reduce cost of oil production, equipment repair</a:t>
            </a:r>
          </a:p>
          <a:p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and energy expenditures</a:t>
            </a:r>
            <a:r>
              <a:rPr lang="ru-RU" sz="11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.</a:t>
            </a:r>
            <a:endParaRPr lang="ko-KR" altLang="en-US" sz="1100" b="1" dirty="0">
              <a:solidFill>
                <a:schemeClr val="bg1">
                  <a:lumMod val="95000"/>
                </a:schemeClr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gray">
          <a:xfrm>
            <a:off x="857224" y="3138186"/>
            <a:ext cx="1714512" cy="562789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63500" dir="2212194">
              <a:schemeClr val="hlink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By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2008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4105" name="Rectangle 23"/>
          <p:cNvSpPr>
            <a:spLocks noChangeArrowheads="1"/>
          </p:cNvSpPr>
          <p:nvPr/>
        </p:nvSpPr>
        <p:spPr bwMode="gray">
          <a:xfrm>
            <a:off x="2786050" y="3924004"/>
            <a:ext cx="5929354" cy="56673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h="95250"/>
            <a:bevelB w="25400" h="95250"/>
          </a:sp3d>
        </p:spPr>
        <p:txBody>
          <a:bodyPr wrap="none" anchor="ctr"/>
          <a:lstStyle/>
          <a:p>
            <a:r>
              <a:rPr lang="en-US" sz="13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RAM starts development of BeeOilPump – a new rod pumping unit</a:t>
            </a:r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</a:t>
            </a:r>
            <a:endParaRPr lang="en-US" sz="1300" b="1" dirty="0" smtClean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  <a:p>
            <a:r>
              <a:rPr lang="en-US" sz="13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which is being produced until today</a:t>
            </a:r>
            <a:endParaRPr lang="ko-KR" altLang="en-US" sz="1300" b="1" dirty="0">
              <a:solidFill>
                <a:schemeClr val="bg1">
                  <a:lumMod val="95000"/>
                </a:schemeClr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gray">
          <a:xfrm>
            <a:off x="857224" y="3924004"/>
            <a:ext cx="1719290" cy="533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63500" dir="2212194">
              <a:schemeClr val="hlink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2011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gray">
          <a:xfrm>
            <a:off x="838136" y="4681550"/>
            <a:ext cx="1738378" cy="533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63500" dir="2212194">
              <a:schemeClr val="hlink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2012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799911"/>
            <a:ext cx="664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algn="just">
              <a:spcBef>
                <a:spcPts val="0"/>
              </a:spcBef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RAM LLC company was incorporated in </a:t>
            </a:r>
            <a:r>
              <a:rPr lang="ru-RU" sz="1600" dirty="0" smtClean="0">
                <a:solidFill>
                  <a:srgbClr val="000000"/>
                </a:solidFill>
              </a:rPr>
              <a:t>2004 </a:t>
            </a:r>
            <a:r>
              <a:rPr lang="en-US" sz="1600" dirty="0" smtClean="0">
                <a:solidFill>
                  <a:srgbClr val="000000"/>
                </a:solidFill>
              </a:rPr>
              <a:t>as a design and experimental enterprise. Our objective is development, production and distribution of high-quality innovative equipment and solutions in the field of engineering, dealt with oil production as well as other sectors of industry.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4" name="Picture 6" descr="RAM_logo_ora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71414"/>
            <a:ext cx="8514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6"/>
          <p:cNvSpPr>
            <a:spLocks noChangeArrowheads="1"/>
          </p:cNvSpPr>
          <p:nvPr/>
        </p:nvSpPr>
        <p:spPr bwMode="gray">
          <a:xfrm>
            <a:off x="827584" y="5445224"/>
            <a:ext cx="1738378" cy="533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63500" dir="2212194">
              <a:schemeClr val="hlink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201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5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gray">
          <a:xfrm>
            <a:off x="2786050" y="5409505"/>
            <a:ext cx="5929354" cy="60483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h="95250"/>
            <a:bevelB w="25400" h="95250"/>
          </a:sp3d>
        </p:spPr>
        <p:txBody>
          <a:bodyPr wrap="none" anchor="ctr"/>
          <a:lstStyle/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RAM is moving to USA and other international market places to launch </a:t>
            </a: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new products </a:t>
            </a:r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  <a:ea typeface="굴림" pitchFamily="34" charset="-127"/>
                <a:cs typeface="Times New Roman" pitchFamily="18" charset="0"/>
              </a:rPr>
              <a:t>based on NDC technology</a:t>
            </a:r>
            <a:endParaRPr lang="ko-KR" altLang="en-US" sz="1400" b="1" dirty="0">
              <a:solidFill>
                <a:schemeClr val="bg1">
                  <a:lumMod val="95000"/>
                </a:schemeClr>
              </a:solidFill>
              <a:ea typeface="굴림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16632"/>
            <a:ext cx="6215106" cy="872445"/>
          </a:xfrm>
        </p:spPr>
        <p:txBody>
          <a:bodyPr/>
          <a:lstStyle/>
          <a:p>
            <a:pPr algn="ctr" eaLnBrk="1" hangingPunct="1"/>
            <a:r>
              <a:rPr lang="en-US" altLang="ko-KR" sz="2400" dirty="0" smtClean="0">
                <a:ea typeface="굴림" pitchFamily="34" charset="-127"/>
              </a:rPr>
              <a:t>NDC Valve Units, produced by “RAM” LLC </a:t>
            </a:r>
            <a:endParaRPr lang="ru-RU" altLang="ko-KR" sz="2400" dirty="0">
              <a:ea typeface="굴림" pitchFamily="34" charset="-127"/>
            </a:endParaRPr>
          </a:p>
        </p:txBody>
      </p:sp>
      <p:pic>
        <p:nvPicPr>
          <p:cNvPr id="4" name="Picture 2" descr="\\Pushkino\Общие документы РАМ\Общие документы\1 ОТДЕЛ ПРОДАЖ\КЛАПАНЫ\ФОТО КЛАПАНОВ\отредактированных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429000"/>
            <a:ext cx="2643206" cy="255678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ood" dir="t"/>
          </a:scene3d>
          <a:sp3d prstMaterial="flat">
            <a:bevelT w="165100" prst="coolSlant"/>
            <a:bevelB w="165100" prst="coolSlant"/>
          </a:sp3d>
        </p:spPr>
      </p:pic>
      <p:pic>
        <p:nvPicPr>
          <p:cNvPr id="9" name="Picture 5" descr="E:\1. Work\5. Фотографии\Клапаны\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5261"/>
            <a:ext cx="4184596" cy="400052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scene3d>
            <a:camera prst="orthographicFront"/>
            <a:lightRig rig="flood" dir="t"/>
          </a:scene3d>
          <a:sp3d prstMaterial="flat">
            <a:bevelT w="165100" prst="coolSlant"/>
            <a:bevelB w="165100" prst="coolSlant"/>
          </a:sp3d>
        </p:spPr>
      </p:pic>
      <p:pic>
        <p:nvPicPr>
          <p:cNvPr id="10" name="Picture 7" descr="E:\1. Work\5. Фотографии\Клапаны\DSC_02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844824"/>
            <a:ext cx="1928813" cy="12938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scene3d>
            <a:camera prst="orthographicFront"/>
            <a:lightRig rig="flood" dir="t"/>
          </a:scene3d>
          <a:sp3d prstMaterial="flat">
            <a:bevelT w="165100" prst="coolSlant"/>
            <a:bevelB w="165100" prst="coolSlant"/>
          </a:sp3d>
        </p:spPr>
      </p:pic>
      <p:pic>
        <p:nvPicPr>
          <p:cNvPr id="13" name="Picture 6" descr="RAM_logo_ora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71414"/>
            <a:ext cx="8514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942" y="53975"/>
            <a:ext cx="6129958" cy="1089025"/>
          </a:xfrm>
        </p:spPr>
        <p:txBody>
          <a:bodyPr/>
          <a:lstStyle/>
          <a:p>
            <a:pPr algn="ctr" eaLnBrk="1" hangingPunct="1"/>
            <a:r>
              <a:rPr lang="en-US" altLang="ko-KR" sz="2400" dirty="0" smtClean="0">
                <a:ea typeface="굴림" pitchFamily="34" charset="-127"/>
              </a:rPr>
              <a:t>Photo SRP of «</a:t>
            </a:r>
            <a:r>
              <a:rPr lang="en-US" altLang="ko-KR" sz="2400" dirty="0" err="1" smtClean="0">
                <a:ea typeface="굴림" pitchFamily="34" charset="-127"/>
              </a:rPr>
              <a:t>BeeOilPump</a:t>
            </a:r>
            <a:r>
              <a:rPr lang="en-US" altLang="ko-KR" sz="2400" dirty="0" smtClean="0">
                <a:ea typeface="굴림" pitchFamily="34" charset="-127"/>
              </a:rPr>
              <a:t>», produced by LLC “RAM”</a:t>
            </a:r>
            <a:endParaRPr lang="ru-RU" altLang="ko-KR" sz="2400" dirty="0" smtClean="0">
              <a:ea typeface="굴림" pitchFamily="34" charset="-127"/>
            </a:endParaRPr>
          </a:p>
        </p:txBody>
      </p:sp>
      <p:pic>
        <p:nvPicPr>
          <p:cNvPr id="2050" name="Picture 2" descr="Z:\!Отдел продаж\Фото насоса BeeOilPump\Отгрузка насосов из Перми\SAM_1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7255"/>
            <a:ext cx="6909474" cy="51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AM_logo_ora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44624"/>
            <a:ext cx="8514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6997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20" descr="Голубая тисненая бумага"/>
          <p:cNvSpPr>
            <a:spLocks noChangeArrowheads="1"/>
          </p:cNvSpPr>
          <p:nvPr/>
        </p:nvSpPr>
        <p:spPr bwMode="auto">
          <a:xfrm>
            <a:off x="1539627" y="2774776"/>
            <a:ext cx="1295400" cy="720725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dirty="0" smtClean="0">
                <a:solidFill>
                  <a:schemeClr val="tx2"/>
                </a:solidFill>
              </a:rPr>
              <a:t>Medical Devices</a:t>
            </a:r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9220" name="Rectangle 21" descr="Белый мрамор"/>
          <p:cNvSpPr>
            <a:spLocks noChangeArrowheads="1"/>
          </p:cNvSpPr>
          <p:nvPr/>
        </p:nvSpPr>
        <p:spPr bwMode="auto">
          <a:xfrm>
            <a:off x="3420814" y="4101926"/>
            <a:ext cx="2232025" cy="9509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smtClean="0">
                <a:solidFill>
                  <a:srgbClr val="3333FF"/>
                </a:solidFill>
              </a:rPr>
              <a:t>NDC</a:t>
            </a:r>
            <a:endParaRPr lang="ru-RU" sz="3600" dirty="0">
              <a:solidFill>
                <a:srgbClr val="3333FF"/>
              </a:solidFill>
            </a:endParaRPr>
          </a:p>
        </p:txBody>
      </p:sp>
      <p:sp>
        <p:nvSpPr>
          <p:cNvPr id="9221" name="Oval 22" descr="Голубая тисненая бумага"/>
          <p:cNvSpPr>
            <a:spLocks noChangeArrowheads="1"/>
          </p:cNvSpPr>
          <p:nvPr/>
        </p:nvSpPr>
        <p:spPr bwMode="auto">
          <a:xfrm>
            <a:off x="668089" y="4282901"/>
            <a:ext cx="1573213" cy="720725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Machine building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22" name="Oval 23" descr="Голубая тисненая бумага"/>
          <p:cNvSpPr>
            <a:spLocks noChangeArrowheads="1"/>
          </p:cNvSpPr>
          <p:nvPr/>
        </p:nvSpPr>
        <p:spPr bwMode="auto">
          <a:xfrm>
            <a:off x="1353889" y="5903739"/>
            <a:ext cx="1611313" cy="720725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Nuclear Industry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23" name="Oval 24" descr="Голубая тисненая бумага"/>
          <p:cNvSpPr>
            <a:spLocks noChangeArrowheads="1"/>
          </p:cNvSpPr>
          <p:nvPr/>
        </p:nvSpPr>
        <p:spPr bwMode="auto">
          <a:xfrm>
            <a:off x="5441702" y="6092651"/>
            <a:ext cx="1611312" cy="720725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Aircraft Industry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24" name="Oval 25" descr="Голубая тисненая бумага"/>
          <p:cNvSpPr>
            <a:spLocks noChangeArrowheads="1"/>
          </p:cNvSpPr>
          <p:nvPr/>
        </p:nvSpPr>
        <p:spPr bwMode="auto">
          <a:xfrm>
            <a:off x="6841877" y="4300364"/>
            <a:ext cx="1906587" cy="7112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Oil </a:t>
            </a:r>
            <a:r>
              <a:rPr lang="en-US" sz="1600" dirty="0">
                <a:solidFill>
                  <a:schemeClr val="tx2"/>
                </a:solidFill>
              </a:rPr>
              <a:t>I</a:t>
            </a:r>
            <a:r>
              <a:rPr lang="en-US" sz="1600" dirty="0" smtClean="0">
                <a:solidFill>
                  <a:schemeClr val="tx2"/>
                </a:solidFill>
              </a:rPr>
              <a:t>ndustry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25" name="Oval 26" descr="Голубая тисненая бумага"/>
          <p:cNvSpPr>
            <a:spLocks noChangeArrowheads="1"/>
          </p:cNvSpPr>
          <p:nvPr/>
        </p:nvSpPr>
        <p:spPr bwMode="auto">
          <a:xfrm>
            <a:off x="6116389" y="2514426"/>
            <a:ext cx="1674813" cy="720725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Aerospace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26" name="AutoShape 33"/>
          <p:cNvSpPr>
            <a:spLocks noChangeArrowheads="1"/>
          </p:cNvSpPr>
          <p:nvPr/>
        </p:nvSpPr>
        <p:spPr bwMode="auto">
          <a:xfrm rot="8499759">
            <a:off x="2650877" y="5370339"/>
            <a:ext cx="931862" cy="290512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9227" name="AutoShape 34"/>
          <p:cNvSpPr>
            <a:spLocks noChangeArrowheads="1"/>
          </p:cNvSpPr>
          <p:nvPr/>
        </p:nvSpPr>
        <p:spPr bwMode="auto">
          <a:xfrm rot="-2194153">
            <a:off x="5659189" y="3497089"/>
            <a:ext cx="931863" cy="290512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28" name="AutoShape 35"/>
          <p:cNvSpPr>
            <a:spLocks noChangeArrowheads="1"/>
          </p:cNvSpPr>
          <p:nvPr/>
        </p:nvSpPr>
        <p:spPr bwMode="auto">
          <a:xfrm rot="10779726">
            <a:off x="2433389" y="4508326"/>
            <a:ext cx="893763" cy="290513"/>
          </a:xfrm>
          <a:prstGeom prst="rightArrow">
            <a:avLst>
              <a:gd name="adj1" fmla="val 50000"/>
              <a:gd name="adj2" fmla="val 76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9229" name="AutoShape 36"/>
          <p:cNvSpPr>
            <a:spLocks noChangeArrowheads="1"/>
          </p:cNvSpPr>
          <p:nvPr/>
        </p:nvSpPr>
        <p:spPr bwMode="auto">
          <a:xfrm rot="-8002018">
            <a:off x="2679452" y="3512964"/>
            <a:ext cx="931862" cy="290512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9230" name="AutoShape 37"/>
          <p:cNvSpPr>
            <a:spLocks noChangeArrowheads="1"/>
          </p:cNvSpPr>
          <p:nvPr/>
        </p:nvSpPr>
        <p:spPr bwMode="auto">
          <a:xfrm rot="3287419">
            <a:off x="5267076" y="5429077"/>
            <a:ext cx="931863" cy="290512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9231" name="AutoShape 38"/>
          <p:cNvSpPr>
            <a:spLocks noChangeArrowheads="1"/>
          </p:cNvSpPr>
          <p:nvPr/>
        </p:nvSpPr>
        <p:spPr bwMode="auto">
          <a:xfrm rot="-2509">
            <a:off x="5705227" y="4506739"/>
            <a:ext cx="931862" cy="290512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2" name="Picture 39" descr="for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139" y="3684414"/>
            <a:ext cx="728663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233" name="Picture 40" descr="fo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0039" y="3151014"/>
            <a:ext cx="784225" cy="5889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234" name="Oval 41" descr="Голубая тисненая бумага"/>
          <p:cNvSpPr>
            <a:spLocks noChangeArrowheads="1"/>
          </p:cNvSpPr>
          <p:nvPr/>
        </p:nvSpPr>
        <p:spPr bwMode="auto">
          <a:xfrm>
            <a:off x="3662114" y="2427114"/>
            <a:ext cx="1611313" cy="720725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Light Industry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235" name="AutoShape 42"/>
          <p:cNvSpPr>
            <a:spLocks noChangeArrowheads="1"/>
          </p:cNvSpPr>
          <p:nvPr/>
        </p:nvSpPr>
        <p:spPr bwMode="auto">
          <a:xfrm rot="-5381616">
            <a:off x="4157414" y="3412952"/>
            <a:ext cx="763587" cy="290512"/>
          </a:xfrm>
          <a:prstGeom prst="rightArrow">
            <a:avLst>
              <a:gd name="adj1" fmla="val 50000"/>
              <a:gd name="adj2" fmla="val 657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ru-RU"/>
          </a:p>
        </p:txBody>
      </p:sp>
      <p:pic>
        <p:nvPicPr>
          <p:cNvPr id="9236" name="Picture 43" descr="3press_fo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977" y="5048076"/>
            <a:ext cx="646112" cy="8667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9237" name="Picture 44" descr="10press_for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1964" y="5084589"/>
            <a:ext cx="1076325" cy="6635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9238" name="Picture 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1402" y="5003626"/>
            <a:ext cx="684212" cy="5127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9239" name="Picture 46" descr="2press_for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98402" y="3795539"/>
            <a:ext cx="681037" cy="5111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9240" name="Picture 47" descr="ЭГПДН_фот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7702" y="3552651"/>
            <a:ext cx="84296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4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87377" y="2244551"/>
            <a:ext cx="7143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0352" y="2182639"/>
            <a:ext cx="7683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5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25527" y="5865639"/>
            <a:ext cx="80486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22814" y="3298651"/>
            <a:ext cx="8794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5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43152" y="5827539"/>
            <a:ext cx="8588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5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85902" y="3179589"/>
            <a:ext cx="74771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5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03727" y="5448126"/>
            <a:ext cx="77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5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1264" y="2911301"/>
            <a:ext cx="7937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5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67402" y="2582689"/>
            <a:ext cx="81438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5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27652" y="5935489"/>
            <a:ext cx="10080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1214438" y="1503189"/>
            <a:ext cx="74168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Where the NDC is used</a:t>
            </a:r>
            <a:endParaRPr lang="ko-KR" altLang="en-US" sz="3200" dirty="0">
              <a:solidFill>
                <a:schemeClr val="tx2">
                  <a:lumMod val="50000"/>
                </a:schemeClr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1187648" y="175865"/>
            <a:ext cx="74168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None/>
            </a:pPr>
            <a:r>
              <a:rPr lang="en-US" altLang="ko-KR" sz="2400" b="1" dirty="0" smtClean="0">
                <a:solidFill>
                  <a:schemeClr val="tx2"/>
                </a:solidFill>
                <a:latin typeface="+mj-lt"/>
                <a:ea typeface="굴림" pitchFamily="34" charset="-127"/>
                <a:cs typeface="+mj-cs"/>
              </a:rPr>
              <a:t>The industrial purpose of NDC</a:t>
            </a:r>
            <a:endParaRPr lang="ko-KR" altLang="en-US" sz="2400" b="1" dirty="0">
              <a:solidFill>
                <a:schemeClr val="tx2"/>
              </a:solidFill>
              <a:latin typeface="+mj-lt"/>
              <a:ea typeface="굴림" pitchFamily="34" charset="-127"/>
              <a:cs typeface="+mj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93985" y="76644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solidFill>
                  <a:srgbClr val="0070C0"/>
                </a:solidFill>
                <a:cs typeface="Times New Roman" pitchFamily="18" charset="0"/>
              </a:rPr>
              <a:t>Nano</a:t>
            </a:r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-Diamond </a:t>
            </a:r>
            <a:r>
              <a:rPr lang="en-US" b="1" dirty="0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hroming (NDC) technology is used instead of normal chrome coating to increase the durability of parts working in heavy duty conditions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9" name="Picture 6" descr="RAM_logo_oran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71414"/>
            <a:ext cx="8514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5538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1" descr="Белый мрамор"/>
          <p:cNvSpPr>
            <a:spLocks noChangeArrowheads="1"/>
          </p:cNvSpPr>
          <p:nvPr/>
        </p:nvSpPr>
        <p:spPr bwMode="auto">
          <a:xfrm>
            <a:off x="3132138" y="3284538"/>
            <a:ext cx="2373312" cy="12017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3333FF"/>
                </a:solidFill>
              </a:rPr>
              <a:t>NanoDiamond</a:t>
            </a:r>
            <a:endParaRPr lang="ru-RU" sz="3200" dirty="0">
              <a:solidFill>
                <a:srgbClr val="3333FF"/>
              </a:solidFill>
            </a:endParaRPr>
          </a:p>
        </p:txBody>
      </p:sp>
      <p:sp>
        <p:nvSpPr>
          <p:cNvPr id="8196" name="Oval 22" descr="Голубая тисненая бумага"/>
          <p:cNvSpPr>
            <a:spLocks noChangeArrowheads="1"/>
          </p:cNvSpPr>
          <p:nvPr/>
        </p:nvSpPr>
        <p:spPr bwMode="auto">
          <a:xfrm>
            <a:off x="323528" y="3141663"/>
            <a:ext cx="1573213" cy="720725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Different Surfaces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197" name="Oval 23" descr="Голубая тисненая бумага"/>
          <p:cNvSpPr>
            <a:spLocks noChangeArrowheads="1"/>
          </p:cNvSpPr>
          <p:nvPr/>
        </p:nvSpPr>
        <p:spPr bwMode="auto">
          <a:xfrm>
            <a:off x="1547813" y="5516563"/>
            <a:ext cx="2062162" cy="1004887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Machine oil additives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198" name="Oval 24" descr="Голубая тисненая бумага"/>
          <p:cNvSpPr>
            <a:spLocks noChangeArrowheads="1"/>
          </p:cNvSpPr>
          <p:nvPr/>
        </p:nvSpPr>
        <p:spPr bwMode="auto">
          <a:xfrm>
            <a:off x="5795963" y="5661025"/>
            <a:ext cx="1995487" cy="989013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Combustion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and detonation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catalyst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199" name="Oval 25" descr="Голубая тисненая бумага"/>
          <p:cNvSpPr>
            <a:spLocks noChangeArrowheads="1"/>
          </p:cNvSpPr>
          <p:nvPr/>
        </p:nvSpPr>
        <p:spPr bwMode="auto">
          <a:xfrm>
            <a:off x="6659563" y="3500438"/>
            <a:ext cx="2111375" cy="71120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Heat removal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in electronics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200" name="Oval 26" descr="Голубая тисненая бумага"/>
          <p:cNvSpPr>
            <a:spLocks noChangeArrowheads="1"/>
          </p:cNvSpPr>
          <p:nvPr/>
        </p:nvSpPr>
        <p:spPr bwMode="auto">
          <a:xfrm>
            <a:off x="5651500" y="1341438"/>
            <a:ext cx="2376488" cy="1008062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Polymer / Rubber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filling compound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201" name="AutoShape 33"/>
          <p:cNvSpPr>
            <a:spLocks noChangeArrowheads="1"/>
          </p:cNvSpPr>
          <p:nvPr/>
        </p:nvSpPr>
        <p:spPr bwMode="auto">
          <a:xfrm rot="6924455">
            <a:off x="2636838" y="4846638"/>
            <a:ext cx="931862" cy="290512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8202" name="AutoShape 34"/>
          <p:cNvSpPr>
            <a:spLocks noChangeArrowheads="1"/>
          </p:cNvSpPr>
          <p:nvPr/>
        </p:nvSpPr>
        <p:spPr bwMode="auto">
          <a:xfrm rot="-3205536">
            <a:off x="5148263" y="2592388"/>
            <a:ext cx="931862" cy="290512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203" name="AutoShape 35"/>
          <p:cNvSpPr>
            <a:spLocks noChangeArrowheads="1"/>
          </p:cNvSpPr>
          <p:nvPr/>
        </p:nvSpPr>
        <p:spPr bwMode="auto">
          <a:xfrm rot="10800000">
            <a:off x="2051050" y="3429000"/>
            <a:ext cx="893763" cy="290513"/>
          </a:xfrm>
          <a:prstGeom prst="rightArrow">
            <a:avLst>
              <a:gd name="adj1" fmla="val 50000"/>
              <a:gd name="adj2" fmla="val 76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8204" name="AutoShape 37"/>
          <p:cNvSpPr>
            <a:spLocks noChangeArrowheads="1"/>
          </p:cNvSpPr>
          <p:nvPr/>
        </p:nvSpPr>
        <p:spPr bwMode="auto">
          <a:xfrm rot="3287419">
            <a:off x="5429251" y="4900612"/>
            <a:ext cx="931862" cy="290513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8205" name="AutoShape 38"/>
          <p:cNvSpPr>
            <a:spLocks noChangeArrowheads="1"/>
          </p:cNvSpPr>
          <p:nvPr/>
        </p:nvSpPr>
        <p:spPr bwMode="auto">
          <a:xfrm>
            <a:off x="5580063" y="3716338"/>
            <a:ext cx="931862" cy="290512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206" name="Oval 41" descr="Голубая тисненая бумага"/>
          <p:cNvSpPr>
            <a:spLocks noChangeArrowheads="1"/>
          </p:cNvSpPr>
          <p:nvPr/>
        </p:nvSpPr>
        <p:spPr bwMode="auto">
          <a:xfrm>
            <a:off x="1547813" y="1484313"/>
            <a:ext cx="1871662" cy="865187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Bio Application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207" name="AutoShape 42"/>
          <p:cNvSpPr>
            <a:spLocks noChangeArrowheads="1"/>
          </p:cNvSpPr>
          <p:nvPr/>
        </p:nvSpPr>
        <p:spPr bwMode="auto">
          <a:xfrm rot="-6723892">
            <a:off x="2740025" y="2611438"/>
            <a:ext cx="763588" cy="290512"/>
          </a:xfrm>
          <a:prstGeom prst="rightArrow">
            <a:avLst>
              <a:gd name="adj1" fmla="val 50000"/>
              <a:gd name="adj2" fmla="val 657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932591" y="188640"/>
            <a:ext cx="6239809" cy="64797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altLang="ko-KR" sz="2400" b="1" dirty="0" err="1" smtClean="0">
                <a:solidFill>
                  <a:schemeClr val="tx2"/>
                </a:solidFill>
                <a:latin typeface="+mj-lt"/>
                <a:ea typeface="굴림" pitchFamily="34" charset="-127"/>
                <a:cs typeface="+mj-cs"/>
              </a:rPr>
              <a:t>Nanodiamond</a:t>
            </a:r>
            <a:r>
              <a:rPr lang="en-US" altLang="ko-KR" sz="2400" b="1" dirty="0" smtClean="0">
                <a:solidFill>
                  <a:schemeClr val="tx2"/>
                </a:solidFill>
                <a:latin typeface="+mj-lt"/>
                <a:ea typeface="굴림" pitchFamily="34" charset="-127"/>
                <a:cs typeface="+mj-cs"/>
              </a:rPr>
              <a:t> alternative usage</a:t>
            </a:r>
            <a:endParaRPr lang="ru-RU" altLang="ko-KR" sz="2400" b="1" dirty="0">
              <a:solidFill>
                <a:schemeClr val="tx2"/>
              </a:solidFill>
              <a:latin typeface="+mj-lt"/>
              <a:ea typeface="굴림" pitchFamily="34" charset="-127"/>
              <a:cs typeface="+mj-cs"/>
            </a:endParaRPr>
          </a:p>
          <a:p>
            <a:pPr eaLnBrk="0" hangingPunct="0">
              <a:defRPr/>
            </a:pPr>
            <a:endParaRPr lang="ru-RU" sz="2300" dirty="0">
              <a:solidFill>
                <a:schemeClr val="accent2"/>
              </a:solidFill>
              <a:latin typeface="+mj-lt"/>
              <a:cs typeface="+mj-cs"/>
            </a:endParaRPr>
          </a:p>
        </p:txBody>
      </p:sp>
      <p:pic>
        <p:nvPicPr>
          <p:cNvPr id="8209" name="Picture 2" descr="C:\Documents and Settings\Admin\Рабочий стол\32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1226" y="1251347"/>
            <a:ext cx="13668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3" descr="C:\Documents and Settings\Admin\Рабочий стол\216403f7d74f619e11a84c450c9e3d62_resized_width_a21e4ef7ba6ac469b954b45510a1d565_500_q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052513"/>
            <a:ext cx="10810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4" descr="C:\Documents and Settings\Admin\Рабочий стол\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492375"/>
            <a:ext cx="11858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5" descr="C:\Documents and Settings\Admin\Рабочий стол\motornoe-masl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5300663"/>
            <a:ext cx="9334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6" descr="C:\Documents and Settings\Admin\Рабочий стол\viglo_o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5661025"/>
            <a:ext cx="161448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7" descr="C:\Documents and Settings\Admin\Рабочий стол\applyingpas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4365625"/>
            <a:ext cx="12350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8" descr="C:\Documents and Settings\Admin\Рабочий стол\logo_nanomarke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3933825"/>
            <a:ext cx="11684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RAM_logo_ora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71414"/>
            <a:ext cx="8514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7474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3490913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44" name="Picture 7" descr="IIA%20-%20%233%20-%20ncAFM%20-%2050um%20-%20m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463" y="2652490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3490913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46" name="Picture 9" descr="IIA%20-%20%235%20-%20ncAFM%20-%2013um%20-%20m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1196752"/>
            <a:ext cx="21780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3490913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3490913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49" name="Picture 13" descr="IA - #3 - ncAFM - 50um - m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050" y="2658840"/>
            <a:ext cx="17319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3490913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51" name="Picture 17" descr="IA - #23 - AFAM - 10um - df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5913" y="1209452"/>
            <a:ext cx="2314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1377148" y="833438"/>
            <a:ext cx="3050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Normal Chrome Coat structure</a:t>
            </a:r>
            <a:endParaRPr lang="ru-RU" dirty="0"/>
          </a:p>
        </p:txBody>
      </p:sp>
      <p:sp>
        <p:nvSpPr>
          <p:cNvPr id="10253" name="Text Box 20"/>
          <p:cNvSpPr txBox="1">
            <a:spLocks noChangeArrowheads="1"/>
          </p:cNvSpPr>
          <p:nvPr/>
        </p:nvSpPr>
        <p:spPr bwMode="auto">
          <a:xfrm>
            <a:off x="4568825" y="833438"/>
            <a:ext cx="4181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NDC structure (LLC RAM technology)</a:t>
            </a:r>
            <a:endParaRPr lang="ru-RU" dirty="0"/>
          </a:p>
        </p:txBody>
      </p:sp>
      <p:sp>
        <p:nvSpPr>
          <p:cNvPr id="10254" name="Rectangle 22"/>
          <p:cNvSpPr>
            <a:spLocks noChangeArrowheads="1"/>
          </p:cNvSpPr>
          <p:nvPr/>
        </p:nvSpPr>
        <p:spPr bwMode="auto">
          <a:xfrm>
            <a:off x="3762375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55" name="Picture 21" descr="IIA - #21 - AFAM - 1um - m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75" y="3814540"/>
            <a:ext cx="22606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Rectangle 24"/>
          <p:cNvSpPr>
            <a:spLocks noChangeArrowheads="1"/>
          </p:cNvSpPr>
          <p:nvPr/>
        </p:nvSpPr>
        <p:spPr bwMode="auto">
          <a:xfrm>
            <a:off x="3762375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57" name="Picture 23" descr="IA - #19 - AFAM - 1um - m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5913" y="3797077"/>
            <a:ext cx="2276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2"/>
          <p:cNvSpPr txBox="1">
            <a:spLocks noChangeArrowheads="1"/>
          </p:cNvSpPr>
          <p:nvPr/>
        </p:nvSpPr>
        <p:spPr bwMode="auto">
          <a:xfrm>
            <a:off x="-719882" y="6231620"/>
            <a:ext cx="86042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114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Thanks to adding the detonation synthesized </a:t>
            </a:r>
            <a:r>
              <a:rPr lang="en-US" b="1" dirty="0" err="1" smtClean="0">
                <a:solidFill>
                  <a:srgbClr val="0070C0"/>
                </a:solidFill>
              </a:rPr>
              <a:t>nanodiamonds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r" eaLnBrk="0" hangingPunct="0">
              <a:lnSpc>
                <a:spcPct val="114000"/>
              </a:lnSpc>
            </a:pPr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he surface structure becomes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fine-grained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and dense.</a:t>
            </a:r>
            <a:endParaRPr lang="ru-RU" b="1" baseline="30000" dirty="0">
              <a:solidFill>
                <a:srgbClr val="0070C0"/>
              </a:solidFill>
            </a:endParaRPr>
          </a:p>
        </p:txBody>
      </p:sp>
      <p:cxnSp>
        <p:nvCxnSpPr>
          <p:cNvPr id="10259" name="Прямая соединительная линия 23"/>
          <p:cNvCxnSpPr>
            <a:cxnSpLocks noChangeShapeType="1"/>
          </p:cNvCxnSpPr>
          <p:nvPr/>
        </p:nvCxnSpPr>
        <p:spPr bwMode="auto">
          <a:xfrm flipV="1">
            <a:off x="4427538" y="764704"/>
            <a:ext cx="0" cy="529508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0" name="Прямая соединительная линия 24"/>
          <p:cNvCxnSpPr>
            <a:cxnSpLocks noChangeShapeType="1"/>
          </p:cNvCxnSpPr>
          <p:nvPr/>
        </p:nvCxnSpPr>
        <p:spPr bwMode="auto">
          <a:xfrm flipV="1">
            <a:off x="4579938" y="764704"/>
            <a:ext cx="0" cy="529508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201833" y="-40159"/>
            <a:ext cx="74168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None/>
            </a:pPr>
            <a:r>
              <a:rPr lang="en-US" altLang="ko-KR" sz="2400" b="1" dirty="0" smtClean="0">
                <a:solidFill>
                  <a:schemeClr val="tx2"/>
                </a:solidFill>
                <a:latin typeface="+mj-lt"/>
                <a:ea typeface="굴림" pitchFamily="34" charset="-127"/>
                <a:cs typeface="+mj-cs"/>
              </a:rPr>
              <a:t>How it works</a:t>
            </a:r>
            <a:endParaRPr lang="ko-KR" altLang="en-US" sz="2400" b="1" dirty="0">
              <a:solidFill>
                <a:schemeClr val="tx2"/>
              </a:solidFill>
              <a:latin typeface="+mj-lt"/>
              <a:ea typeface="굴림" pitchFamily="34" charset="-127"/>
              <a:cs typeface="+mj-cs"/>
            </a:endParaRPr>
          </a:p>
        </p:txBody>
      </p:sp>
      <p:pic>
        <p:nvPicPr>
          <p:cNvPr id="21" name="Picture 6" descr="RAM_logo_ora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71414"/>
            <a:ext cx="8514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15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3608" y="160418"/>
            <a:ext cx="7777163" cy="661988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ko-KR" sz="2400" b="1" dirty="0" smtClean="0">
                <a:solidFill>
                  <a:schemeClr val="tx2"/>
                </a:solidFill>
                <a:latin typeface="+mj-lt"/>
                <a:ea typeface="굴림" pitchFamily="34" charset="-127"/>
                <a:cs typeface="+mj-cs"/>
              </a:rPr>
              <a:t>NDC key characteristics</a:t>
            </a:r>
            <a:endParaRPr lang="ru-RU" altLang="ko-KR" sz="2400" b="1" dirty="0">
              <a:solidFill>
                <a:schemeClr val="tx2"/>
              </a:solidFill>
              <a:latin typeface="+mj-lt"/>
              <a:ea typeface="굴림" pitchFamily="34" charset="-127"/>
              <a:cs typeface="+mj-cs"/>
            </a:endParaRPr>
          </a:p>
        </p:txBody>
      </p:sp>
      <p:graphicFrame>
        <p:nvGraphicFramePr>
          <p:cNvPr id="6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4908922"/>
              </p:ext>
            </p:extLst>
          </p:nvPr>
        </p:nvGraphicFramePr>
        <p:xfrm>
          <a:off x="891306" y="1320790"/>
          <a:ext cx="7857158" cy="4196442"/>
        </p:xfrm>
        <a:graphic>
          <a:graphicData uri="http://schemas.openxmlformats.org/drawingml/2006/table">
            <a:tbl>
              <a:tblPr/>
              <a:tblGrid>
                <a:gridCol w="1736179"/>
                <a:gridCol w="6120979"/>
              </a:tblGrid>
              <a:tr h="5769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Characteristics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NDC cover (LLC RAM) and normal chrome cover properties comparison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5A8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Microhardness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NDC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microhardness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is more than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1,5 - 2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times higher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                                                 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Wear-resistance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NDC wear-resistance more than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 – 5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times higher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Friction coefficient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NDC friction coefficient is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6 - 15%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lower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Cohesion strength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NDC cohesion strength is more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than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1,1 - 1,9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times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higher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Ductility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NDC ductility is more than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2-6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 higher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 descr="RAM_logo_ora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71414"/>
            <a:ext cx="8514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35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4835450" y="1320949"/>
            <a:ext cx="5137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Heat conduction comparison of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diamond,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silicon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cs typeface="Times New Roman" pitchFamily="18" charset="0"/>
              </a:rPr>
              <a:t>aluminum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copper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silver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graphite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Wt.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013" y="1791047"/>
            <a:ext cx="4344987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1484784"/>
            <a:ext cx="33147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NDC properties</a:t>
            </a:r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high</a:t>
            </a:r>
            <a:r>
              <a:rPr lang="ru-RU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conduction</a:t>
            </a:r>
            <a:r>
              <a:rPr lang="ru-RU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(2000 </a:t>
            </a:r>
            <a:r>
              <a:rPr lang="en-US" sz="1400" dirty="0" smtClean="0">
                <a:solidFill>
                  <a:srgbClr val="335A8F"/>
                </a:solidFill>
                <a:cs typeface="Times New Roman" panose="02020603050405020304" pitchFamily="18" charset="0"/>
              </a:rPr>
              <a:t>Wt.</a:t>
            </a:r>
            <a:r>
              <a:rPr lang="ru-RU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>
                <a:solidFill>
                  <a:srgbClr val="335A8F"/>
                </a:solidFill>
                <a:cs typeface="Times New Roman" panose="02020603050405020304" pitchFamily="18" charset="0"/>
              </a:rPr>
              <a:t>m</a:t>
            </a:r>
            <a:r>
              <a:rPr lang="ru-RU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dielectric material</a:t>
            </a:r>
            <a:r>
              <a:rPr lang="ru-RU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size</a:t>
            </a:r>
            <a:r>
              <a:rPr lang="ru-RU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(4-5 </a:t>
            </a:r>
            <a:r>
              <a:rPr lang="en-US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 in average</a:t>
            </a:r>
            <a:r>
              <a:rPr lang="ru-RU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335A8F"/>
                </a:solidFill>
                <a:cs typeface="Times New Roman" panose="02020603050405020304" pitchFamily="18" charset="0"/>
              </a:rPr>
              <a:t>Large specific surface</a:t>
            </a:r>
            <a:r>
              <a:rPr lang="ru-RU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(220-450 </a:t>
            </a:r>
            <a:r>
              <a:rPr lang="en-US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²/</a:t>
            </a:r>
            <a:r>
              <a:rPr lang="en-US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4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NDC cover consists of different functional elements allowing to obtain stable chemical bond of unique </a:t>
            </a:r>
            <a:r>
              <a:rPr lang="en-US" sz="1400" dirty="0" err="1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nano-chrystal</a:t>
            </a:r>
            <a:r>
              <a:rPr lang="en-US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molecules from</a:t>
            </a:r>
            <a:r>
              <a:rPr lang="ru-RU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required cavity block</a:t>
            </a:r>
            <a:endParaRPr lang="ru-RU" sz="14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3608" y="160418"/>
            <a:ext cx="7777163" cy="661988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ko-KR" sz="2400" b="1" dirty="0" err="1" smtClean="0">
                <a:solidFill>
                  <a:schemeClr val="tx2"/>
                </a:solidFill>
                <a:latin typeface="+mj-lt"/>
                <a:ea typeface="굴림" pitchFamily="34" charset="-127"/>
                <a:cs typeface="+mj-cs"/>
              </a:rPr>
              <a:t>Nanodiamonds</a:t>
            </a:r>
            <a:r>
              <a:rPr lang="en-US" altLang="ko-KR" sz="2400" b="1" dirty="0" smtClean="0">
                <a:solidFill>
                  <a:schemeClr val="tx2"/>
                </a:solidFill>
                <a:latin typeface="+mj-lt"/>
                <a:ea typeface="굴림" pitchFamily="34" charset="-127"/>
                <a:cs typeface="+mj-cs"/>
              </a:rPr>
              <a:t> key properties</a:t>
            </a:r>
            <a:endParaRPr lang="ru-RU" altLang="ko-KR" sz="2400" b="1" dirty="0">
              <a:solidFill>
                <a:schemeClr val="tx2"/>
              </a:solidFill>
              <a:latin typeface="+mj-lt"/>
              <a:ea typeface="굴림" pitchFamily="34" charset="-127"/>
              <a:cs typeface="+mj-cs"/>
            </a:endParaRPr>
          </a:p>
        </p:txBody>
      </p:sp>
      <p:pic>
        <p:nvPicPr>
          <p:cNvPr id="8" name="Picture 6" descr="RAM_logo_ora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71414"/>
            <a:ext cx="8514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6779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22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siness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2 1">
        <a:dk1>
          <a:srgbClr val="000000"/>
        </a:dk1>
        <a:lt1>
          <a:srgbClr val="FFFFFF"/>
        </a:lt1>
        <a:dk2>
          <a:srgbClr val="543D18"/>
        </a:dk2>
        <a:lt2>
          <a:srgbClr val="969696"/>
        </a:lt2>
        <a:accent1>
          <a:srgbClr val="FFFFCC"/>
        </a:accent1>
        <a:accent2>
          <a:srgbClr val="7EC8CE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72B5BA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2 2">
        <a:dk1>
          <a:srgbClr val="000000"/>
        </a:dk1>
        <a:lt1>
          <a:srgbClr val="FFFFFF"/>
        </a:lt1>
        <a:dk2>
          <a:srgbClr val="003366"/>
        </a:dk2>
        <a:lt2>
          <a:srgbClr val="969696"/>
        </a:lt2>
        <a:accent1>
          <a:srgbClr val="CCFF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2DB9B9"/>
        </a:accent6>
        <a:hlink>
          <a:srgbClr val="92BEE6"/>
        </a:hlink>
        <a:folHlink>
          <a:srgbClr val="74B5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2 3">
        <a:dk1>
          <a:srgbClr val="000000"/>
        </a:dk1>
        <a:lt1>
          <a:srgbClr val="FFFFFF"/>
        </a:lt1>
        <a:dk2>
          <a:srgbClr val="224A3C"/>
        </a:dk2>
        <a:lt2>
          <a:srgbClr val="969696"/>
        </a:lt2>
        <a:accent1>
          <a:srgbClr val="FFFFCC"/>
        </a:accent1>
        <a:accent2>
          <a:srgbClr val="7CCEE8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70BAD2"/>
        </a:accent6>
        <a:hlink>
          <a:srgbClr val="D5E494"/>
        </a:hlink>
        <a:folHlink>
          <a:srgbClr val="A4CE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3755</TotalTime>
  <Words>776</Words>
  <Application>Microsoft Office PowerPoint</Application>
  <PresentationFormat>Экран (4:3)</PresentationFormat>
  <Paragraphs>112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business22</vt:lpstr>
      <vt:lpstr>Слайд 1</vt:lpstr>
      <vt:lpstr>Facts about “RAM” LLC</vt:lpstr>
      <vt:lpstr>NDC Valve Units, produced by “RAM” LLC </vt:lpstr>
      <vt:lpstr>Photo SRP of «BeeOilPump», produced by LLC “RAM”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Max</cp:lastModifiedBy>
  <cp:revision>369</cp:revision>
  <dcterms:created xsi:type="dcterms:W3CDTF">2010-02-18T18:34:08Z</dcterms:created>
  <dcterms:modified xsi:type="dcterms:W3CDTF">2016-04-12T12:30:38Z</dcterms:modified>
</cp:coreProperties>
</file>